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74" r:id="rId2"/>
    <p:sldId id="600" r:id="rId3"/>
    <p:sldId id="403" r:id="rId4"/>
    <p:sldId id="585" r:id="rId5"/>
    <p:sldId id="586" r:id="rId6"/>
    <p:sldId id="587" r:id="rId7"/>
    <p:sldId id="548" r:id="rId8"/>
    <p:sldId id="568" r:id="rId9"/>
    <p:sldId id="590" r:id="rId10"/>
    <p:sldId id="558" r:id="rId11"/>
    <p:sldId id="588" r:id="rId12"/>
    <p:sldId id="553" r:id="rId13"/>
    <p:sldId id="581" r:id="rId14"/>
    <p:sldId id="589" r:id="rId15"/>
    <p:sldId id="27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E50"/>
    <a:srgbClr val="FFFFFF"/>
    <a:srgbClr val="E3E5E8"/>
    <a:srgbClr val="121212"/>
    <a:srgbClr val="10BA9A"/>
    <a:srgbClr val="2D3D4F"/>
    <a:srgbClr val="F3F3F3"/>
    <a:srgbClr val="3B516A"/>
    <a:srgbClr val="BFBFBF"/>
    <a:srgbClr val="CD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558"/>
  </p:normalViewPr>
  <p:slideViewPr>
    <p:cSldViewPr snapToGrid="0" snapToObjects="1">
      <p:cViewPr varScale="1">
        <p:scale>
          <a:sx n="78" d="100"/>
          <a:sy n="78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5973-8A37-C541-9694-9523CF4AB105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D56D-EE32-524A-A39F-3CFF997BA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D56D-EE32-524A-A39F-3CFF997BAC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web page address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D56D-EE32-524A-A39F-3CFF997BAC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1C04-A0E2-F042-A066-AEF671462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16281-0FA9-184E-8F87-541208CCD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DA8D3-6D73-714B-875D-077862EAB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007AA-36A6-AC44-8556-AC436D7F9B2D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381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7F18-D964-F44C-B4E7-431CA98E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4A1DF-E1E2-8F4A-A737-306C9E034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14A2D-8D26-BE41-92A3-2FA561D6F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EBA491-8852-CB45-AC69-B9D15C666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0704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A0A5-8261-3144-856D-1C6DE946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CB931-8FA3-834C-977A-98B2E4CAC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5EE0-E25E-F049-9205-EBE872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359E-4EF5-1140-A833-5A4EEC31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2760-1C0D-A040-94D6-BF51D6D1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1081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F0942-9AA9-5B43-9220-BEAA944B1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96A26-BC02-FC48-BF2D-985460C75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8D0E-45D8-554A-80E3-2DC2F1B6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FA9D8-5936-4D41-9D30-02F0AF97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F668C-D44C-D54E-B9E8-B92DAB8B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880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58D057-D669-4A48-9369-4F671EDA1E9B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3C943-FB64-D347-9BDE-DD12939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66"/>
            <a:ext cx="10515600" cy="631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0AE0-EF20-EA48-B89F-F4ED8CB9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0928C-455A-7640-93C6-858EE416B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949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9B3B00-8389-E247-95DF-92DF63004E26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60B18-42C9-CF45-9B81-71F9EAE3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447C-9A3A-3C48-8318-A537B1DF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FDFF9-909B-CA4B-A7FE-C739B2362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6993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7A30A-ADE9-A942-8943-02068AD4F3D5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FAF25-3AC5-1D42-9E2E-17BC2F3A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983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39FD-ECAC-0744-B253-5F39197CE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DDAF3-FF2C-FC4B-AAE1-1CD75B4A8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713BDF-8BB8-3247-B971-EBB9B2474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175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77C39C-FB83-0E46-BBF3-89D9BA4455E8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B454A-3E09-154A-BE89-6E4CE87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541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31B05-042F-0341-B8F3-E54D56BF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F597B-904E-714B-9831-DC7FB6D1D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3E594-C7CA-7D4F-937B-78440C2E0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7D6F0-912F-224D-B710-362EC22C0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755A16-E28A-9445-AEAD-22488B322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37674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12492-1982-B340-9F56-AC72141BC062}"/>
              </a:ext>
            </a:extLst>
          </p:cNvPr>
          <p:cNvSpPr/>
          <p:nvPr userDrawn="1"/>
        </p:nvSpPr>
        <p:spPr>
          <a:xfrm>
            <a:off x="0" y="-1"/>
            <a:ext cx="12192000" cy="954157"/>
          </a:xfrm>
          <a:prstGeom prst="rect">
            <a:avLst/>
          </a:prstGeom>
          <a:gradFill flip="none" rotWithShape="1">
            <a:gsLst>
              <a:gs pos="0">
                <a:srgbClr val="3B516A"/>
              </a:gs>
              <a:gs pos="45000">
                <a:srgbClr val="2D3D4F"/>
              </a:gs>
              <a:gs pos="55000">
                <a:srgbClr val="2D3D4F"/>
              </a:gs>
              <a:gs pos="100000">
                <a:srgbClr val="3B516A"/>
              </a:gs>
            </a:gsLst>
            <a:lin ang="0" scaled="1"/>
            <a:tileRect/>
          </a:gra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A3D28-7913-EE49-B993-B8BD69F9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78"/>
            <a:ext cx="10515600" cy="6427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697A-1ACD-5241-9F7A-3FD92A17C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302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CE1A8-D926-C843-B4BB-68DDB6944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063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CE1A8-D926-C843-B4BB-68DDB6944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A8740-2C84-104B-A4D6-DA0E9324FEBC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819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8B06-11E9-A140-AB45-81D4357E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B1611-9446-3341-B6B7-89E84338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942F7-3FF4-F345-8CCE-4D6E2DC39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2A0272-AF2B-114F-8D18-2A0B585D1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01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697B44-48FB-B54A-BB10-7C5514EAFB96}"/>
              </a:ext>
            </a:extLst>
          </p:cNvPr>
          <p:cNvSpPr/>
          <p:nvPr userDrawn="1"/>
        </p:nvSpPr>
        <p:spPr>
          <a:xfrm>
            <a:off x="0" y="6261652"/>
            <a:ext cx="12192000" cy="596348"/>
          </a:xfrm>
          <a:prstGeom prst="rect">
            <a:avLst/>
          </a:prstGeom>
          <a:solidFill>
            <a:srgbClr val="2D3D4F"/>
          </a:soli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59CF-8285-7640-A541-CAE70FC9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8111"/>
            <a:ext cx="10515600" cy="4888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1C3DC-8231-524F-BFBB-6A549B0C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680" y="6356350"/>
            <a:ext cx="548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65C5D4D-CE79-A24C-B795-C0FDC57E59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1457A262-5A8A-AD44-A51C-3552CB04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2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961A2FF-5DE1-9541-BF27-D45A573452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1652"/>
            <a:ext cx="622358" cy="5963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DAFE16-7083-5C4A-9D17-B2F182B3C7E9}"/>
              </a:ext>
            </a:extLst>
          </p:cNvPr>
          <p:cNvSpPr txBox="1"/>
          <p:nvPr userDrawn="1"/>
        </p:nvSpPr>
        <p:spPr>
          <a:xfrm>
            <a:off x="590554" y="6322069"/>
            <a:ext cx="103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latin typeface="Arial Rounded MT Bold" panose="020F070403050403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LEARNING</a:t>
            </a:r>
          </a:p>
          <a:p>
            <a:r>
              <a:rPr lang="en-GB" sz="1200" b="0" i="0" spc="80" baseline="0" dirty="0">
                <a:solidFill>
                  <a:schemeClr val="bg1"/>
                </a:solidFill>
                <a:latin typeface="Arial Rounded MT Bold" panose="020F070403050403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TOOLBOX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F18A52-701D-BD4E-8771-023C663F73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46" y="6319688"/>
            <a:ext cx="1147715" cy="437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0E78B-88DB-D44B-81BE-5070D2FC83AC}"/>
              </a:ext>
            </a:extLst>
          </p:cNvPr>
          <p:cNvSpPr txBox="1"/>
          <p:nvPr userDrawn="1"/>
        </p:nvSpPr>
        <p:spPr>
          <a:xfrm>
            <a:off x="1559034" y="6399571"/>
            <a:ext cx="949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1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Medium" panose="02000503000000020004" pitchFamily="2" charset="0"/>
              </a:rPr>
              <a:t>for ePosters</a:t>
            </a:r>
          </a:p>
        </p:txBody>
      </p:sp>
    </p:spTree>
    <p:extLst>
      <p:ext uri="{BB962C8B-B14F-4D97-AF65-F5344CB8AC3E}">
        <p14:creationId xmlns:p14="http://schemas.microsoft.com/office/powerpoint/2010/main" val="25014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slow"/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tif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9A94F-2E47-FB44-B06A-833A80942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5E520-340F-1A49-B589-E369F5786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B516A"/>
              </a:gs>
              <a:gs pos="45000">
                <a:srgbClr val="2D3D4F"/>
              </a:gs>
              <a:gs pos="55000">
                <a:srgbClr val="2D3D4F"/>
              </a:gs>
              <a:gs pos="100000">
                <a:srgbClr val="3B516A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9C44D-6FAF-5C49-815D-C39B533B7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482" y="6167654"/>
            <a:ext cx="1231681" cy="46974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88E87DC-3C14-1147-8FE1-0E055E3138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134"/>
            <a:ext cx="1183908" cy="996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978B46-3A24-E74A-84C8-B4277B647BAD}"/>
              </a:ext>
            </a:extLst>
          </p:cNvPr>
          <p:cNvSpPr txBox="1"/>
          <p:nvPr/>
        </p:nvSpPr>
        <p:spPr>
          <a:xfrm>
            <a:off x="1634100" y="659893"/>
            <a:ext cx="1010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Raleway" pitchFamily="2" charset="0"/>
                <a:ea typeface="Helvetica Neue Thin" panose="020B0403020202020204" pitchFamily="34" charset="0"/>
                <a:cs typeface="Helvetica Neue Medium" panose="02000503000000020004" pitchFamily="2" charset="0"/>
              </a:rPr>
              <a:t>Slide set for making explanatory images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A0974-CEB4-221F-5150-B4C55D9E7A3A}"/>
              </a:ext>
            </a:extLst>
          </p:cNvPr>
          <p:cNvSpPr txBox="1"/>
          <p:nvPr/>
        </p:nvSpPr>
        <p:spPr>
          <a:xfrm>
            <a:off x="383458" y="4980393"/>
            <a:ext cx="11808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i="1" dirty="0">
                <a:solidFill>
                  <a:schemeClr val="bg1"/>
                </a:solidFill>
                <a:latin typeface="Raleway" pitchFamily="2" charset="0"/>
                <a:ea typeface="Helvetica Neue Thin" panose="020B0403020202020204" pitchFamily="34" charset="0"/>
                <a:cs typeface="Helvetica Neue Medium" panose="02000503000000020004" pitchFamily="2" charset="0"/>
              </a:rPr>
              <a:t>Each slide can be used to make an image to explain a key functionality of the ePosters. </a:t>
            </a:r>
          </a:p>
          <a:p>
            <a:pPr>
              <a:lnSpc>
                <a:spcPct val="150000"/>
              </a:lnSpc>
            </a:pPr>
            <a:r>
              <a:rPr lang="en-GB" sz="2200" i="1" dirty="0">
                <a:solidFill>
                  <a:schemeClr val="bg1"/>
                </a:solidFill>
                <a:latin typeface="Raleway" pitchFamily="2" charset="0"/>
                <a:ea typeface="Helvetica Neue Thin" panose="020B0403020202020204" pitchFamily="34" charset="0"/>
                <a:cs typeface="Helvetica Neue Medium" panose="02000503000000020004" pitchFamily="2" charset="0"/>
              </a:rPr>
              <a:t>These images could then be shared with delegates (perhaps on Twitter)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090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2054E7-F469-4C6E-8355-F1812F4F3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3" y="1410978"/>
            <a:ext cx="4963963" cy="1973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Post comments or questions on an ePoster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84432" y="6363687"/>
            <a:ext cx="477416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80F6741-D43F-0B46-B66B-0FE43EA0A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6FACA-CA70-47BE-B6AA-D2BBFFF11682}"/>
              </a:ext>
            </a:extLst>
          </p:cNvPr>
          <p:cNvSpPr txBox="1"/>
          <p:nvPr/>
        </p:nvSpPr>
        <p:spPr>
          <a:xfrm>
            <a:off x="2465512" y="4165728"/>
            <a:ext cx="9185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Raleway" panose="020B0503030101060003" pitchFamily="34" charset="0"/>
              </a:rPr>
              <a:t>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aleway" panose="020B0503030101060003" pitchFamily="34" charset="0"/>
              </a:rPr>
              <a:t>Click on the </a:t>
            </a:r>
            <a:r>
              <a:rPr lang="en-GB" sz="2000" b="1" dirty="0">
                <a:solidFill>
                  <a:schemeClr val="accent2"/>
                </a:solidFill>
                <a:latin typeface="Raleway" panose="020B0503030101060003" pitchFamily="34" charset="0"/>
              </a:rPr>
              <a:t>chat icon</a:t>
            </a:r>
            <a:r>
              <a:rPr lang="en-GB" sz="2000" dirty="0">
                <a:latin typeface="Raleway" panose="020B0503030101060003" pitchFamily="34" charset="0"/>
              </a:rPr>
              <a:t>. </a:t>
            </a:r>
            <a:r>
              <a:rPr lang="en-GB" sz="2000" i="1" dirty="0">
                <a:latin typeface="Raleway" panose="020B0503030101060003" pitchFamily="34" charset="0"/>
              </a:rPr>
              <a:t>Sign-in if prompted (various sign-in options offered)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aleway" panose="020B0503030101060003" pitchFamily="34" charset="0"/>
              </a:rPr>
              <a:t>You can </a:t>
            </a:r>
            <a:r>
              <a:rPr lang="en-GB" sz="2000" b="1" dirty="0">
                <a:latin typeface="Raleway" panose="020B0503030101060003" pitchFamily="34" charset="0"/>
              </a:rPr>
              <a:t>view</a:t>
            </a:r>
            <a:r>
              <a:rPr lang="en-GB" sz="2000" dirty="0">
                <a:latin typeface="Raleway" panose="020B0503030101060003" pitchFamily="34" charset="0"/>
              </a:rPr>
              <a:t> the public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aleway" panose="020B0503030101060003" pitchFamily="34" charset="0"/>
              </a:rPr>
              <a:t>You can </a:t>
            </a:r>
            <a:r>
              <a:rPr lang="en-GB" sz="2000" b="1" dirty="0">
                <a:latin typeface="Raleway" panose="020B0503030101060003" pitchFamily="34" charset="0"/>
              </a:rPr>
              <a:t>post</a:t>
            </a:r>
            <a:r>
              <a:rPr lang="en-GB" sz="2000" dirty="0">
                <a:latin typeface="Raleway" panose="020B0503030101060003" pitchFamily="34" charset="0"/>
              </a:rPr>
              <a:t> questions, comments and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aleway" panose="020B0503030101060003" pitchFamily="34" charset="0"/>
              </a:rPr>
              <a:t>You can choose to turn on </a:t>
            </a:r>
            <a:r>
              <a:rPr lang="en-GB" sz="2000" b="1" dirty="0">
                <a:latin typeface="Raleway" panose="020B0503030101060003" pitchFamily="34" charset="0"/>
              </a:rPr>
              <a:t>email notifications</a:t>
            </a:r>
            <a:r>
              <a:rPr lang="en-GB" sz="2000" b="1" dirty="0">
                <a:solidFill>
                  <a:schemeClr val="accent2"/>
                </a:solidFill>
                <a:latin typeface="Raleway" panose="020B0503030101060003" pitchFamily="34" charset="0"/>
              </a:rPr>
              <a:t> </a:t>
            </a:r>
            <a:r>
              <a:rPr lang="en-GB" sz="2000" dirty="0">
                <a:latin typeface="Raleway" panose="020B0503030101060003" pitchFamily="34" charset="0"/>
              </a:rPr>
              <a:t>of new chat on this ePoster</a:t>
            </a:r>
          </a:p>
          <a:p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4481C-77EB-4703-BE7D-F26BFF64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7" y="4162112"/>
            <a:ext cx="829563" cy="65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5FC11-FAA0-4B41-A365-1EE8A6CCD0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58697" y="1346488"/>
            <a:ext cx="4241011" cy="2400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1B406D-9000-4587-B989-4AFE6387B9B6}"/>
              </a:ext>
            </a:extLst>
          </p:cNvPr>
          <p:cNvCxnSpPr/>
          <p:nvPr/>
        </p:nvCxnSpPr>
        <p:spPr>
          <a:xfrm>
            <a:off x="6370320" y="2438139"/>
            <a:ext cx="548640" cy="0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D71ABBC-39E7-EA5E-685A-8181C2E3D777}"/>
              </a:ext>
            </a:extLst>
          </p:cNvPr>
          <p:cNvSpPr/>
          <p:nvPr/>
        </p:nvSpPr>
        <p:spPr>
          <a:xfrm>
            <a:off x="3027610" y="1380821"/>
            <a:ext cx="586408" cy="49919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70654"/>
      </p:ext>
    </p:extLst>
  </p:cSld>
  <p:clrMapOvr>
    <a:masterClrMapping/>
  </p:clrMapOvr>
  <p:transition spd="slow" advTm="1215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F774-0080-0FEA-A616-6DE39DD3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Get notifications of new chat messages</a:t>
            </a:r>
            <a:endParaRPr lang="en-NL" dirty="0">
              <a:latin typeface="Ralew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A417-032D-B30A-3EC5-DA8D5DB69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11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284F0-4D20-0543-DE32-2218D8821CD8}"/>
              </a:ext>
            </a:extLst>
          </p:cNvPr>
          <p:cNvSpPr txBox="1"/>
          <p:nvPr/>
        </p:nvSpPr>
        <p:spPr>
          <a:xfrm>
            <a:off x="5407921" y="1014810"/>
            <a:ext cx="30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b="1" kern="0" dirty="0">
                <a:solidFill>
                  <a:srgbClr val="ED7D31"/>
                </a:solidFill>
                <a:latin typeface="Raleway" pitchFamily="2" charset="0"/>
                <a:cs typeface="Arial"/>
                <a:sym typeface="Arial"/>
              </a:rPr>
              <a:t>Open chat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230E2A-8CF6-1199-4170-B10AA3E8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1" y="4852304"/>
            <a:ext cx="829563" cy="659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823273-6F5C-452A-4CE6-6CB01EFB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89580" y="1463186"/>
            <a:ext cx="5426933" cy="3061668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A9F67B-3A4A-FFBA-8AF1-AD8F9461F35C}"/>
              </a:ext>
            </a:extLst>
          </p:cNvPr>
          <p:cNvSpPr/>
          <p:nvPr/>
        </p:nvSpPr>
        <p:spPr>
          <a:xfrm>
            <a:off x="5960506" y="2049793"/>
            <a:ext cx="2056007" cy="193986"/>
          </a:xfrm>
          <a:prstGeom prst="roundRect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EB30A6-CF24-4413-23A2-5CB81A76D5D7}"/>
              </a:ext>
            </a:extLst>
          </p:cNvPr>
          <p:cNvCxnSpPr>
            <a:cxnSpLocks/>
          </p:cNvCxnSpPr>
          <p:nvPr/>
        </p:nvCxnSpPr>
        <p:spPr>
          <a:xfrm flipH="1">
            <a:off x="8016514" y="2110306"/>
            <a:ext cx="288031" cy="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2C873C-7D87-F3C5-28CA-B5A562F8B81B}"/>
              </a:ext>
            </a:extLst>
          </p:cNvPr>
          <p:cNvSpPr txBox="1"/>
          <p:nvPr/>
        </p:nvSpPr>
        <p:spPr>
          <a:xfrm>
            <a:off x="8351515" y="1829406"/>
            <a:ext cx="244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b="1" kern="0" dirty="0">
                <a:solidFill>
                  <a:srgbClr val="ED7D31"/>
                </a:solidFill>
                <a:latin typeface="Raleway" pitchFamily="2" charset="0"/>
                <a:cs typeface="Arial"/>
                <a:sym typeface="Arial"/>
              </a:rPr>
              <a:t>Turn on email </a:t>
            </a:r>
          </a:p>
          <a:p>
            <a:pPr defTabSz="1219170">
              <a:buClr>
                <a:srgbClr val="000000"/>
              </a:buClr>
            </a:pPr>
            <a:r>
              <a:rPr lang="en-GB" b="1" kern="0" dirty="0">
                <a:solidFill>
                  <a:srgbClr val="ED7D31"/>
                </a:solidFill>
                <a:latin typeface="Raleway" pitchFamily="2" charset="0"/>
                <a:cs typeface="Arial"/>
                <a:sym typeface="Arial"/>
              </a:rPr>
              <a:t>notifications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4558A6-D1A8-2C93-DD04-224FFE924D35}"/>
              </a:ext>
            </a:extLst>
          </p:cNvPr>
          <p:cNvCxnSpPr>
            <a:cxnSpLocks/>
          </p:cNvCxnSpPr>
          <p:nvPr/>
        </p:nvCxnSpPr>
        <p:spPr>
          <a:xfrm flipH="1">
            <a:off x="5283509" y="1351319"/>
            <a:ext cx="193186" cy="165684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C4EF176-595A-E8C5-B044-2D11E00AC4F8}"/>
              </a:ext>
            </a:extLst>
          </p:cNvPr>
          <p:cNvSpPr/>
          <p:nvPr/>
        </p:nvSpPr>
        <p:spPr>
          <a:xfrm>
            <a:off x="5003750" y="1462234"/>
            <a:ext cx="299296" cy="330418"/>
          </a:xfrm>
          <a:prstGeom prst="ellips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0052E-9652-65A1-2E74-75AE6FC5F15F}"/>
              </a:ext>
            </a:extLst>
          </p:cNvPr>
          <p:cNvSpPr txBox="1"/>
          <p:nvPr/>
        </p:nvSpPr>
        <p:spPr>
          <a:xfrm>
            <a:off x="2531570" y="4778882"/>
            <a:ext cx="7427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Chat notifications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Open chat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(sign-in when prompted, various routes offered)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Turn on email notifications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Receive emails whenever there is new chat on this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ePoster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0901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36AE2-8C4D-B7B6-2211-782015AA1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1642"/>
          <a:stretch/>
        </p:blipFill>
        <p:spPr>
          <a:xfrm>
            <a:off x="1393786" y="1046255"/>
            <a:ext cx="8537016" cy="200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of signing-in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50B84-E876-4401-AF5A-8E0AFBC5E964}"/>
              </a:ext>
            </a:extLst>
          </p:cNvPr>
          <p:cNvSpPr txBox="1"/>
          <p:nvPr/>
        </p:nvSpPr>
        <p:spPr>
          <a:xfrm>
            <a:off x="698644" y="4572000"/>
            <a:ext cx="1095258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Raleway" panose="020B0503030101060003" pitchFamily="34" charset="0"/>
              </a:rPr>
              <a:t>Sign-in</a:t>
            </a:r>
            <a:r>
              <a:rPr lang="en-GB" sz="2000" dirty="0">
                <a:solidFill>
                  <a:prstClr val="black"/>
                </a:solidFill>
                <a:latin typeface="Raleway" panose="020B0503030101060003" pitchFamily="34" charset="0"/>
              </a:rPr>
              <a:t> if you want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your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Favourites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History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to be available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across devices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Sign-in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if you want to use the ePoster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chat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Raleway" panose="020B0503030101060003" pitchFamily="34" charset="0"/>
              </a:rPr>
              <a:t>You can sign-in using a wide range of social platforms or make your own free LTB account.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044AC-F19F-19D0-7566-4490D14DB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94"/>
          <a:stretch/>
        </p:blipFill>
        <p:spPr>
          <a:xfrm>
            <a:off x="1374122" y="2991327"/>
            <a:ext cx="8537016" cy="15806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46EC9F-4C15-44A8-8E1B-55581CDB8EFF}"/>
              </a:ext>
            </a:extLst>
          </p:cNvPr>
          <p:cNvSpPr/>
          <p:nvPr/>
        </p:nvSpPr>
        <p:spPr>
          <a:xfrm>
            <a:off x="8200103" y="2991328"/>
            <a:ext cx="609600" cy="33011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37A5E0-6AC9-EE63-4A39-6A0188245597}"/>
              </a:ext>
            </a:extLst>
          </p:cNvPr>
          <p:cNvSpPr/>
          <p:nvPr/>
        </p:nvSpPr>
        <p:spPr>
          <a:xfrm>
            <a:off x="9144000" y="4046361"/>
            <a:ext cx="619432" cy="272054"/>
          </a:xfrm>
          <a:prstGeom prst="rect">
            <a:avLst/>
          </a:prstGeom>
          <a:solidFill>
            <a:srgbClr val="2C3E50"/>
          </a:solidFill>
          <a:ln>
            <a:solidFill>
              <a:srgbClr val="2C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62617165"/>
      </p:ext>
    </p:extLst>
  </p:cSld>
  <p:clrMapOvr>
    <a:masterClrMapping/>
  </p:clrMapOvr>
  <p:transition spd="slow" advTm="1662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70D4-B659-46E3-8745-2B5D4F3C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60378"/>
            <a:ext cx="11887200" cy="642704"/>
          </a:xfrm>
        </p:spPr>
        <p:txBody>
          <a:bodyPr>
            <a:normAutofit fontScale="90000"/>
          </a:bodyPr>
          <a:lstStyle/>
          <a:p>
            <a:r>
              <a:rPr lang="en-GB" dirty="0"/>
              <a:t>Open and explore an ePoster from the summary poster wall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EBCA5-327C-4C7B-A08F-7CC83C4C0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C5D4D-CE79-A24C-B795-C0FDC57E591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 panose="02000403000000020004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 panose="02000403000000020004" pitchFamily="2" charset="0"/>
              <a:cs typeface="+mn-cs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8DC476-EDC7-E3B4-A1F1-A5438119D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6" r="6044"/>
          <a:stretch/>
        </p:blipFill>
        <p:spPr>
          <a:xfrm>
            <a:off x="176981" y="1130710"/>
            <a:ext cx="5023860" cy="3458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76F59-6F52-BFDA-D533-1642ACF8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1680" y="1629101"/>
            <a:ext cx="3216083" cy="22669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4B1DA-4CBF-421A-8450-1A60C84E8AF0}"/>
              </a:ext>
            </a:extLst>
          </p:cNvPr>
          <p:cNvSpPr txBox="1"/>
          <p:nvPr/>
        </p:nvSpPr>
        <p:spPr>
          <a:xfrm>
            <a:off x="5821680" y="3897166"/>
            <a:ext cx="3216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poster</a:t>
            </a:r>
            <a:endParaRPr kumimoji="0" lang="en-NL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88DA267-3825-204F-FAAD-C071C7DBD1F4}"/>
              </a:ext>
            </a:extLst>
          </p:cNvPr>
          <p:cNvSpPr/>
          <p:nvPr/>
        </p:nvSpPr>
        <p:spPr>
          <a:xfrm>
            <a:off x="9213718" y="2006657"/>
            <a:ext cx="718115" cy="1647886"/>
          </a:xfrm>
          <a:custGeom>
            <a:avLst/>
            <a:gdLst>
              <a:gd name="connsiteX0" fmla="*/ 0 w 1510748"/>
              <a:gd name="connsiteY0" fmla="*/ 1375576 h 3466769"/>
              <a:gd name="connsiteX1" fmla="*/ 1510748 w 1510748"/>
              <a:gd name="connsiteY1" fmla="*/ 0 h 3466769"/>
              <a:gd name="connsiteX2" fmla="*/ 1486894 w 1510748"/>
              <a:gd name="connsiteY2" fmla="*/ 3466769 h 3466769"/>
              <a:gd name="connsiteX3" fmla="*/ 7952 w 1510748"/>
              <a:gd name="connsiteY3" fmla="*/ 2075291 h 3466769"/>
              <a:gd name="connsiteX4" fmla="*/ 0 w 1510748"/>
              <a:gd name="connsiteY4" fmla="*/ 1375576 h 34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8" h="3466769">
                <a:moveTo>
                  <a:pt x="0" y="1375576"/>
                </a:moveTo>
                <a:lnTo>
                  <a:pt x="1510748" y="0"/>
                </a:lnTo>
                <a:lnTo>
                  <a:pt x="1486894" y="3466769"/>
                </a:lnTo>
                <a:lnTo>
                  <a:pt x="7952" y="2075291"/>
                </a:lnTo>
                <a:cubicBezTo>
                  <a:pt x="5301" y="1842053"/>
                  <a:pt x="2651" y="1608814"/>
                  <a:pt x="0" y="1375576"/>
                </a:cubicBezTo>
                <a:close/>
              </a:path>
            </a:pathLst>
          </a:custGeom>
          <a:solidFill>
            <a:srgbClr val="BFBFB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76174-DA00-DBCF-9C5D-030A614F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415" y="1554897"/>
            <a:ext cx="1364544" cy="254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824E72-C41D-46C4-AA09-DE70DA7A38DC}"/>
              </a:ext>
            </a:extLst>
          </p:cNvPr>
          <p:cNvSpPr txBox="1"/>
          <p:nvPr/>
        </p:nvSpPr>
        <p:spPr>
          <a:xfrm>
            <a:off x="9219418" y="3758022"/>
            <a:ext cx="3216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ePoster</a:t>
            </a:r>
            <a:endParaRPr kumimoji="0" lang="en-NL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FCDC3-4AC9-F5B4-A09F-4F70503B890E}"/>
              </a:ext>
            </a:extLst>
          </p:cNvPr>
          <p:cNvSpPr txBox="1"/>
          <p:nvPr/>
        </p:nvSpPr>
        <p:spPr>
          <a:xfrm>
            <a:off x="0" y="4813448"/>
            <a:ext cx="536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Raleway" panose="020B0503030101060003" pitchFamily="34" charset="0"/>
              </a:rPr>
              <a:t>The summary posters provide a summary of &amp; access to each of the ePosters.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prstClr val="black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DF070-113F-57D6-4BF0-93AAA9923579}"/>
              </a:ext>
            </a:extLst>
          </p:cNvPr>
          <p:cNvSpPr txBox="1"/>
          <p:nvPr/>
        </p:nvSpPr>
        <p:spPr>
          <a:xfrm>
            <a:off x="5821679" y="4713897"/>
            <a:ext cx="566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Raleway" panose="020B0503030101060003" pitchFamily="34" charset="0"/>
              </a:rPr>
              <a:t>Scan the QR code on the summary poster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Raleway" panose="020B0503030101060003" pitchFamily="34" charset="0"/>
              </a:rPr>
              <a:t>to open the ePoster.</a:t>
            </a:r>
          </a:p>
        </p:txBody>
      </p:sp>
    </p:spTree>
    <p:extLst>
      <p:ext uri="{BB962C8B-B14F-4D97-AF65-F5344CB8AC3E}">
        <p14:creationId xmlns:p14="http://schemas.microsoft.com/office/powerpoint/2010/main" val="36951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EEBE-41C8-B736-52B5-3B664FAB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01"/>
            <a:ext cx="10515600" cy="631563"/>
          </a:xfrm>
        </p:spPr>
        <p:txBody>
          <a:bodyPr/>
          <a:lstStyle/>
          <a:p>
            <a:r>
              <a:rPr lang="en-GB" dirty="0"/>
              <a:t>Push notifications using the Learning Toolbox App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017A2-F0A8-969E-5B1E-02EB3C9BD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C53A5-F1F7-26A6-9B2E-9042084CF81C}"/>
              </a:ext>
            </a:extLst>
          </p:cNvPr>
          <p:cNvSpPr txBox="1"/>
          <p:nvPr/>
        </p:nvSpPr>
        <p:spPr>
          <a:xfrm>
            <a:off x="352500" y="983500"/>
            <a:ext cx="589156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b="1" dirty="0">
              <a:solidFill>
                <a:prstClr val="black"/>
              </a:solidFill>
              <a:latin typeface="Raleway" panose="020B0503030101060003" pitchFamily="34" charset="0"/>
            </a:endParaRP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Delegates can explore and engage with all the </a:t>
            </a:r>
            <a:r>
              <a:rPr lang="en-GB" dirty="0" err="1">
                <a:solidFill>
                  <a:prstClr val="black"/>
                </a:solidFill>
                <a:latin typeface="Raleway" panose="020B0503030101060003" pitchFamily="34" charset="0"/>
              </a:rPr>
              <a:t>ePosters</a:t>
            </a: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 in the </a:t>
            </a:r>
            <a:r>
              <a:rPr lang="en-GB" b="1" dirty="0">
                <a:solidFill>
                  <a:prstClr val="black"/>
                </a:solidFill>
                <a:latin typeface="Raleway" panose="020B0503030101060003" pitchFamily="34" charset="0"/>
              </a:rPr>
              <a:t>showcase</a:t>
            </a: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GB" dirty="0">
              <a:solidFill>
                <a:prstClr val="black"/>
              </a:solidFill>
              <a:latin typeface="Raleway" panose="020B0503030101060003" pitchFamily="34" charset="0"/>
            </a:endParaRP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This exploration can include using the </a:t>
            </a:r>
            <a:r>
              <a:rPr lang="en-GB" b="1" dirty="0">
                <a:solidFill>
                  <a:prstClr val="black"/>
                </a:solidFill>
                <a:latin typeface="Raleway" panose="020B0503030101060003" pitchFamily="34" charset="0"/>
              </a:rPr>
              <a:t>chat</a:t>
            </a: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 to post questions and comments, and </a:t>
            </a:r>
            <a:r>
              <a:rPr lang="en-GB" b="1" dirty="0">
                <a:solidFill>
                  <a:prstClr val="black"/>
                </a:solidFill>
                <a:latin typeface="Raleway" panose="020B0503030101060003" pitchFamily="34" charset="0"/>
              </a:rPr>
              <a:t>favouriting</a:t>
            </a: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Raleway" panose="020B0503030101060003" pitchFamily="34" charset="0"/>
              </a:rPr>
              <a:t>ePosters</a:t>
            </a:r>
            <a:r>
              <a:rPr lang="en-GB" dirty="0">
                <a:solidFill>
                  <a:prstClr val="black"/>
                </a:solidFill>
                <a:latin typeface="Raleway" panose="020B0503030101060003" pitchFamily="34" charset="0"/>
              </a:rPr>
              <a:t> they want to follow.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Raleway" panose="020B05030301010600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07194B-8CBC-7C9F-EC29-36E19442B068}"/>
              </a:ext>
            </a:extLst>
          </p:cNvPr>
          <p:cNvGrpSpPr/>
          <p:nvPr/>
        </p:nvGrpSpPr>
        <p:grpSpPr>
          <a:xfrm>
            <a:off x="655339" y="3245196"/>
            <a:ext cx="1374703" cy="2894443"/>
            <a:chOff x="8144183" y="1499371"/>
            <a:chExt cx="1832937" cy="38592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077E89-F6C1-B7F0-109F-4162A8CC10DB}"/>
                </a:ext>
              </a:extLst>
            </p:cNvPr>
            <p:cNvGrpSpPr/>
            <p:nvPr/>
          </p:nvGrpSpPr>
          <p:grpSpPr>
            <a:xfrm>
              <a:off x="8144183" y="1499371"/>
              <a:ext cx="1832937" cy="3859257"/>
              <a:chOff x="9414183" y="1474743"/>
              <a:chExt cx="1832937" cy="385925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00154DE-E0C0-E880-294D-8FC32B5B2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14183" y="1474743"/>
                <a:ext cx="1832937" cy="385925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5437422-9750-4BCC-694B-D9B7A3794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0472" y="1898162"/>
                <a:ext cx="1561318" cy="3122636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9B1537-EDA3-B36A-2FCD-A9AFDF2BAEF8}"/>
                </a:ext>
              </a:extLst>
            </p:cNvPr>
            <p:cNvSpPr/>
            <p:nvPr/>
          </p:nvSpPr>
          <p:spPr>
            <a:xfrm>
              <a:off x="9395351" y="2792988"/>
              <a:ext cx="529104" cy="481609"/>
            </a:xfrm>
            <a:prstGeom prst="ellipse">
              <a:avLst/>
            </a:prstGeom>
            <a:noFill/>
            <a:ln w="60325" cap="flat" cmpd="sng" algn="ctr">
              <a:solidFill>
                <a:srgbClr val="DD6D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AF0BA5-030C-9BC3-6B93-F53B2171E2BC}"/>
                </a:ext>
              </a:extLst>
            </p:cNvPr>
            <p:cNvSpPr/>
            <p:nvPr/>
          </p:nvSpPr>
          <p:spPr>
            <a:xfrm>
              <a:off x="8531547" y="1681985"/>
              <a:ext cx="529104" cy="481609"/>
            </a:xfrm>
            <a:prstGeom prst="ellipse">
              <a:avLst/>
            </a:prstGeom>
            <a:noFill/>
            <a:ln w="60325" cap="flat" cmpd="sng" algn="ctr">
              <a:solidFill>
                <a:srgbClr val="DD6D1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7CD7C3-2892-9497-D186-FAD9C1D6323E}"/>
              </a:ext>
            </a:extLst>
          </p:cNvPr>
          <p:cNvSpPr txBox="1"/>
          <p:nvPr/>
        </p:nvSpPr>
        <p:spPr>
          <a:xfrm>
            <a:off x="2154759" y="4244563"/>
            <a:ext cx="2443646" cy="738664"/>
          </a:xfrm>
          <a:prstGeom prst="rect">
            <a:avLst/>
          </a:prstGeom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Learning Toolbox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is new chat activity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Co-design of medical education – Example Event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F88A0A-A909-3A39-E185-98AFDDB86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42" y="4303589"/>
            <a:ext cx="288131" cy="235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8069D6-68DF-0BB0-E956-20356A2F40C4}"/>
              </a:ext>
            </a:extLst>
          </p:cNvPr>
          <p:cNvSpPr txBox="1"/>
          <p:nvPr/>
        </p:nvSpPr>
        <p:spPr>
          <a:xfrm>
            <a:off x="4851004" y="3812290"/>
            <a:ext cx="686879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To get push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notifications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of new chat activity then participants should install the free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Learning Toolbox app,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accept notifications and sign-in. </a:t>
            </a: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  <a:p>
            <a:pPr marL="214313" marR="0" lvl="0" indent="-214313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They will then get push notifications on their phone of new chat activity on the ePosters they have favourited.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1CB910-50FB-AD83-FDA9-F36CBA222F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763"/>
          <a:stretch/>
        </p:blipFill>
        <p:spPr>
          <a:xfrm>
            <a:off x="6568097" y="1439374"/>
            <a:ext cx="3908856" cy="14622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EFB03-89EB-34F2-F7D6-D4DCF9723F47}"/>
              </a:ext>
            </a:extLst>
          </p:cNvPr>
          <p:cNvSpPr txBox="1"/>
          <p:nvPr/>
        </p:nvSpPr>
        <p:spPr>
          <a:xfrm>
            <a:off x="7475311" y="99061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Chat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DAECD-9573-945F-689B-03D273330245}"/>
              </a:ext>
            </a:extLst>
          </p:cNvPr>
          <p:cNvSpPr txBox="1"/>
          <p:nvPr/>
        </p:nvSpPr>
        <p:spPr>
          <a:xfrm>
            <a:off x="8829102" y="999289"/>
            <a:ext cx="114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Favourite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844B00-55FF-779E-6024-FE1C96B49846}"/>
              </a:ext>
            </a:extLst>
          </p:cNvPr>
          <p:cNvCxnSpPr>
            <a:cxnSpLocks/>
          </p:cNvCxnSpPr>
          <p:nvPr/>
        </p:nvCxnSpPr>
        <p:spPr>
          <a:xfrm>
            <a:off x="8019012" y="1320782"/>
            <a:ext cx="266389" cy="178446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999B58-B6EC-F41D-D8D9-8732CFBADF37}"/>
              </a:ext>
            </a:extLst>
          </p:cNvPr>
          <p:cNvCxnSpPr>
            <a:cxnSpLocks/>
          </p:cNvCxnSpPr>
          <p:nvPr/>
        </p:nvCxnSpPr>
        <p:spPr>
          <a:xfrm flipH="1">
            <a:off x="8609437" y="1337843"/>
            <a:ext cx="271592" cy="167920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326420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9A94F-2E47-FB44-B06A-833A80942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5E520-340F-1A49-B589-E369F5786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B516A"/>
              </a:gs>
              <a:gs pos="45000">
                <a:srgbClr val="2D3D4F"/>
              </a:gs>
              <a:gs pos="55000">
                <a:srgbClr val="2D3D4F"/>
              </a:gs>
              <a:gs pos="100000">
                <a:srgbClr val="3B516A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2D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aleway" panose="020B0503030101060003" pitchFamily="34" charset="77"/>
            </a:endParaRPr>
          </a:p>
        </p:txBody>
      </p:sp>
      <p:pic>
        <p:nvPicPr>
          <p:cNvPr id="19" name="Picture 18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E522CECF-F8F4-304D-9367-B89A499C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197" y="2609220"/>
            <a:ext cx="4389916" cy="323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9C44D-6FAF-5C49-815D-C39B533B7E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14" y="6159730"/>
            <a:ext cx="1231681" cy="46974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88E87DC-3C14-1147-8FE1-0E055E3138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134"/>
            <a:ext cx="1183908" cy="996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441CA2-EABF-304B-B17A-8327150F7D07}"/>
              </a:ext>
            </a:extLst>
          </p:cNvPr>
          <p:cNvSpPr txBox="1"/>
          <p:nvPr/>
        </p:nvSpPr>
        <p:spPr>
          <a:xfrm>
            <a:off x="1341563" y="472966"/>
            <a:ext cx="5295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aleway SemiBold" panose="020B0503030101060003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Learning Toolbox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78B46-3A24-E74A-84C8-B4277B647BAD}"/>
              </a:ext>
            </a:extLst>
          </p:cNvPr>
          <p:cNvSpPr txBox="1"/>
          <p:nvPr/>
        </p:nvSpPr>
        <p:spPr>
          <a:xfrm>
            <a:off x="1373093" y="1253905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Raleway Light" panose="020B0403030101060003" pitchFamily="34" charset="77"/>
                <a:ea typeface="Helvetica Neue Thin" panose="020B0403020202020204" pitchFamily="34" charset="0"/>
                <a:cs typeface="Helvetica Neue Medium" panose="02000503000000020004" pitchFamily="2" charset="0"/>
              </a:rPr>
              <a:t>for ePosters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F8FAD-CDA5-F342-BD80-3BC9A909734A}"/>
              </a:ext>
            </a:extLst>
          </p:cNvPr>
          <p:cNvSpPr txBox="1"/>
          <p:nvPr/>
        </p:nvSpPr>
        <p:spPr>
          <a:xfrm>
            <a:off x="1373093" y="2609220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aleway SemiBold" panose="020B0503030101060003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rPr>
              <a:t>For more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2DC76-872D-BA4F-84C6-E81E702FAC88}"/>
              </a:ext>
            </a:extLst>
          </p:cNvPr>
          <p:cNvSpPr txBox="1"/>
          <p:nvPr/>
        </p:nvSpPr>
        <p:spPr>
          <a:xfrm>
            <a:off x="1918428" y="3134433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Medium" panose="020B05030301010600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Our web page</a:t>
            </a:r>
            <a:r>
              <a:rPr lang="en-GB" sz="2000" dirty="0">
                <a:solidFill>
                  <a:schemeClr val="bg1"/>
                </a:solidFill>
                <a:latin typeface="Raleway Light" panose="020B0403030101060003" pitchFamily="34" charset="77"/>
                <a:ea typeface="Helvetica Neue Thin" panose="020B0403020202020204" pitchFamily="34" charset="0"/>
                <a:cs typeface="Helvetica Neue Medium" panose="02000503000000020004" pitchFamily="2" charset="0"/>
              </a:rPr>
              <a:t>: 	ltb.io/eposters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A28F7-192A-5A4B-9E43-2BB95DA4D087}"/>
              </a:ext>
            </a:extLst>
          </p:cNvPr>
          <p:cNvSpPr txBox="1"/>
          <p:nvPr/>
        </p:nvSpPr>
        <p:spPr>
          <a:xfrm>
            <a:off x="1918427" y="3524238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Medium" panose="020B05030301010600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Contact us</a:t>
            </a:r>
            <a:r>
              <a:rPr lang="en-GB" sz="2000" dirty="0">
                <a:solidFill>
                  <a:schemeClr val="bg1"/>
                </a:solidFill>
                <a:latin typeface="Raleway Light" panose="020B0403030101060003" pitchFamily="34" charset="77"/>
                <a:ea typeface="Helvetica Neue Thin" panose="020B0403020202020204" pitchFamily="34" charset="0"/>
                <a:cs typeface="Helvetica Neue Medium" panose="02000503000000020004" pitchFamily="2" charset="0"/>
              </a:rPr>
              <a:t>: 	info@kubify.co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09BE4C-E2F0-1247-B641-4AE12548A5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3" y="5385729"/>
            <a:ext cx="1335754" cy="4697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B9E006-DFDB-8349-A9C1-20ED2C31016A}"/>
              </a:ext>
            </a:extLst>
          </p:cNvPr>
          <p:cNvSpPr/>
          <p:nvPr/>
        </p:nvSpPr>
        <p:spPr>
          <a:xfrm>
            <a:off x="195119" y="5921584"/>
            <a:ext cx="3421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rgbClr val="00B0F0"/>
                </a:solidFill>
                <a:latin typeface="Raleway Light" panose="020B0403030101060003" pitchFamily="34" charset="77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GB" sz="1000" dirty="0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. </a:t>
            </a:r>
          </a:p>
          <a:p>
            <a:r>
              <a:rPr lang="en-GB" sz="1000" dirty="0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Attribute to “</a:t>
            </a:r>
            <a:r>
              <a:rPr lang="en-GB" sz="1000" dirty="0" err="1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Kubify’s</a:t>
            </a:r>
            <a:r>
              <a:rPr lang="en-GB" sz="1000" dirty="0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 Learning Toolbox for ePosters” and use the link https://ltb.io/</a:t>
            </a:r>
            <a:r>
              <a:rPr lang="en-GB" sz="1000" dirty="0" err="1">
                <a:solidFill>
                  <a:schemeClr val="bg1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eposters</a:t>
            </a:r>
            <a:endParaRPr lang="en-GB" sz="1000" dirty="0">
              <a:solidFill>
                <a:schemeClr val="bg1"/>
              </a:solidFill>
              <a:latin typeface="Raleway Light" panose="020B0403030101060003" pitchFamily="34" charset="77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18D2C3-D911-19D6-E053-E9CFD906F34F}"/>
              </a:ext>
            </a:extLst>
          </p:cNvPr>
          <p:cNvGrpSpPr/>
          <p:nvPr/>
        </p:nvGrpSpPr>
        <p:grpSpPr>
          <a:xfrm>
            <a:off x="6863889" y="2194575"/>
            <a:ext cx="4552597" cy="3646427"/>
            <a:chOff x="1027379" y="2404233"/>
            <a:chExt cx="4552597" cy="36464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E854C-376B-F3CC-B977-652831195B1F}"/>
                </a:ext>
              </a:extLst>
            </p:cNvPr>
            <p:cNvGrpSpPr/>
            <p:nvPr/>
          </p:nvGrpSpPr>
          <p:grpSpPr>
            <a:xfrm>
              <a:off x="1027379" y="2404233"/>
              <a:ext cx="4552597" cy="3646427"/>
              <a:chOff x="1027379" y="2404233"/>
              <a:chExt cx="4552597" cy="3646427"/>
            </a:xfrm>
          </p:grpSpPr>
          <p:pic>
            <p:nvPicPr>
              <p:cNvPr id="9" name="Picture 8" descr="A flat screen monitor&#10;&#10;Description automatically generated">
                <a:extLst>
                  <a:ext uri="{FF2B5EF4-FFF2-40B4-BE49-F238E27FC236}">
                    <a16:creationId xmlns:a16="http://schemas.microsoft.com/office/drawing/2014/main" id="{DAF4BE60-B57F-9AD6-1E27-DBDA17DA0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7379" y="2404233"/>
                <a:ext cx="4552597" cy="3646427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D717FD-9D7A-0E6A-7A2C-7579F01013AE}"/>
                  </a:ext>
                </a:extLst>
              </p:cNvPr>
              <p:cNvSpPr/>
              <p:nvPr/>
            </p:nvSpPr>
            <p:spPr>
              <a:xfrm>
                <a:off x="1183908" y="2585884"/>
                <a:ext cx="4184505" cy="2222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BB2BF70-829D-C031-EC5F-339E31F278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28669"/>
              <a:stretch/>
            </p:blipFill>
            <p:spPr>
              <a:xfrm>
                <a:off x="1736538" y="3114727"/>
                <a:ext cx="2917861" cy="1693247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3D6A68-6B5A-1DB6-CD05-FCDEF8F84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6172"/>
            <a:stretch/>
          </p:blipFill>
          <p:spPr>
            <a:xfrm>
              <a:off x="1736538" y="2613935"/>
              <a:ext cx="2917861" cy="566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70D4-B659-46E3-8745-2B5D4F3C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Explore the rich ePosters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EBCA5-327C-4C7B-A08F-7CC83C4C0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9707D-5A00-9507-E562-CB7907B3CF9A}"/>
              </a:ext>
            </a:extLst>
          </p:cNvPr>
          <p:cNvSpPr txBox="1"/>
          <p:nvPr/>
        </p:nvSpPr>
        <p:spPr>
          <a:xfrm>
            <a:off x="258302" y="4978921"/>
            <a:ext cx="1191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Raleway" panose="020B0503030101060003" pitchFamily="34" charset="0"/>
            </a:endParaRPr>
          </a:p>
          <a:p>
            <a:r>
              <a:rPr lang="en-GB" sz="2000" dirty="0">
                <a:latin typeface="Raleway" panose="020B0503030101060003" pitchFamily="34" charset="0"/>
              </a:rPr>
              <a:t>You can open and explore the ePosters from your computer, tablet or smartphone.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7FA79-B58B-2207-6C61-AC0B2C18A0BA}"/>
              </a:ext>
            </a:extLst>
          </p:cNvPr>
          <p:cNvGrpSpPr>
            <a:grpSpLocks noChangeAspect="1"/>
          </p:cNvGrpSpPr>
          <p:nvPr/>
        </p:nvGrpSpPr>
        <p:grpSpPr>
          <a:xfrm>
            <a:off x="258302" y="1228265"/>
            <a:ext cx="7567478" cy="3563616"/>
            <a:chOff x="91851" y="2004403"/>
            <a:chExt cx="4778477" cy="2250242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70CB2D6-11FF-7ED1-DAF0-F18050B64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51" y="2004403"/>
              <a:ext cx="4778477" cy="225024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434815-93A7-9481-400D-3A960A6B2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462" y="2430703"/>
              <a:ext cx="860597" cy="160372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FDFEDF-55F0-7E18-C679-28E5A1765970}"/>
              </a:ext>
            </a:extLst>
          </p:cNvPr>
          <p:cNvSpPr txBox="1"/>
          <p:nvPr/>
        </p:nvSpPr>
        <p:spPr>
          <a:xfrm>
            <a:off x="8195187" y="1533405"/>
            <a:ext cx="3859160" cy="27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Raleway" panose="020B0503030101060003" pitchFamily="34" charset="0"/>
              </a:rPr>
              <a:t>Authors have been able to include </a:t>
            </a:r>
            <a:r>
              <a:rPr lang="en-GB" sz="2000" b="1" dirty="0">
                <a:solidFill>
                  <a:schemeClr val="accent2"/>
                </a:solidFill>
                <a:latin typeface="Raleway" panose="020B0503030101060003" pitchFamily="34" charset="0"/>
              </a:rPr>
              <a:t>great resources</a:t>
            </a:r>
            <a:r>
              <a:rPr lang="en-GB" sz="2000" dirty="0">
                <a:latin typeface="Raleway" panose="020B0503030101060003" pitchFamily="34" charset="0"/>
              </a:rPr>
              <a:t> for you to explore such as </a:t>
            </a:r>
            <a:r>
              <a:rPr lang="en-GB" sz="2000" dirty="0">
                <a:solidFill>
                  <a:schemeClr val="accent2"/>
                </a:solidFill>
                <a:latin typeface="Raleway" panose="020B0503030101060003" pitchFamily="34" charset="0"/>
              </a:rPr>
              <a:t>presentations</a:t>
            </a:r>
            <a:r>
              <a:rPr lang="en-GB" sz="2000" dirty="0">
                <a:latin typeface="Raleway" panose="020B0503030101060003" pitchFamily="34" charset="0"/>
              </a:rPr>
              <a:t>, </a:t>
            </a:r>
            <a:r>
              <a:rPr lang="en-GB" sz="2000" dirty="0">
                <a:solidFill>
                  <a:schemeClr val="accent2"/>
                </a:solidFill>
                <a:latin typeface="Raleway" panose="020B0503030101060003" pitchFamily="34" charset="0"/>
              </a:rPr>
              <a:t>videos</a:t>
            </a:r>
            <a:r>
              <a:rPr lang="en-GB" sz="2000" dirty="0">
                <a:latin typeface="Raleway" panose="020B0503030101060003" pitchFamily="34" charset="0"/>
              </a:rPr>
              <a:t>, </a:t>
            </a:r>
            <a:r>
              <a:rPr lang="en-GB" sz="2000" dirty="0">
                <a:solidFill>
                  <a:schemeClr val="accent2"/>
                </a:solidFill>
                <a:latin typeface="Raleway" panose="020B0503030101060003" pitchFamily="34" charset="0"/>
              </a:rPr>
              <a:t>surveys</a:t>
            </a:r>
            <a:r>
              <a:rPr lang="en-GB" sz="2000" dirty="0">
                <a:latin typeface="Raleway" panose="020B0503030101060003" pitchFamily="34" charset="0"/>
              </a:rPr>
              <a:t>, </a:t>
            </a:r>
            <a:r>
              <a:rPr lang="en-GB" sz="2000" dirty="0">
                <a:solidFill>
                  <a:schemeClr val="accent2"/>
                </a:solidFill>
                <a:latin typeface="Raleway" panose="020B0503030101060003" pitchFamily="34" charset="0"/>
              </a:rPr>
              <a:t>guidelines</a:t>
            </a:r>
            <a:r>
              <a:rPr lang="en-GB" sz="2000" dirty="0">
                <a:latin typeface="Raleway" panose="020B0503030101060003" pitchFamily="34" charset="0"/>
              </a:rPr>
              <a:t> and </a:t>
            </a:r>
            <a:r>
              <a:rPr lang="en-GB" sz="2000" dirty="0">
                <a:solidFill>
                  <a:schemeClr val="accent2"/>
                </a:solidFill>
                <a:latin typeface="Raleway" panose="020B0503030101060003" pitchFamily="34" charset="0"/>
              </a:rPr>
              <a:t>references</a:t>
            </a:r>
            <a:r>
              <a:rPr lang="en-GB" sz="2000" dirty="0">
                <a:latin typeface="Raleway" panose="020B05030301010600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644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3A089-1B93-60DF-E902-353FA6FF6B6D}"/>
              </a:ext>
            </a:extLst>
          </p:cNvPr>
          <p:cNvSpPr txBox="1"/>
          <p:nvPr/>
        </p:nvSpPr>
        <p:spPr>
          <a:xfrm>
            <a:off x="1775519" y="4514764"/>
            <a:ext cx="9226777" cy="1272143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Click on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ePoster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title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to open it in the viewer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Click on any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Tile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to view its content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Click on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X button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to close the viewer and return to the Showcase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55E59-6FBD-BB2A-B8EF-53B34006A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97"/>
          <a:stretch/>
        </p:blipFill>
        <p:spPr>
          <a:xfrm>
            <a:off x="552708" y="2038143"/>
            <a:ext cx="4294791" cy="19730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Raleway" pitchFamily="2" charset="0"/>
              </a:rPr>
              <a:t>Open and explore an ePoster from the Showcase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8DBD3-4064-4D2E-8E20-8FD1DF493A61}"/>
              </a:ext>
            </a:extLst>
          </p:cNvPr>
          <p:cNvCxnSpPr/>
          <p:nvPr/>
        </p:nvCxnSpPr>
        <p:spPr>
          <a:xfrm>
            <a:off x="5547360" y="2904896"/>
            <a:ext cx="548640" cy="0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486393-9244-43AE-89F7-DF99BB863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52" y="1544735"/>
            <a:ext cx="4963963" cy="1973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48332-6B16-1C9E-C33F-C8827238E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46" b="7956"/>
          <a:stretch/>
        </p:blipFill>
        <p:spPr>
          <a:xfrm>
            <a:off x="570018" y="1049357"/>
            <a:ext cx="4261725" cy="9907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27AA8A-D211-9BB3-159B-5B7094538550}"/>
              </a:ext>
            </a:extLst>
          </p:cNvPr>
          <p:cNvSpPr/>
          <p:nvPr/>
        </p:nvSpPr>
        <p:spPr>
          <a:xfrm>
            <a:off x="3841877" y="2936329"/>
            <a:ext cx="980748" cy="321605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51FEDD-C913-1233-DA69-56CAC6A5C2C6}"/>
              </a:ext>
            </a:extLst>
          </p:cNvPr>
          <p:cNvSpPr/>
          <p:nvPr/>
        </p:nvSpPr>
        <p:spPr>
          <a:xfrm>
            <a:off x="6748105" y="1493145"/>
            <a:ext cx="586408" cy="499194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1A6F2-6475-816D-9B38-5B94EA2C87EC}"/>
              </a:ext>
            </a:extLst>
          </p:cNvPr>
          <p:cNvSpPr txBox="1"/>
          <p:nvPr/>
        </p:nvSpPr>
        <p:spPr>
          <a:xfrm>
            <a:off x="5006477" y="2534330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72A06-8F98-C736-A12D-46AF05C24FDA}"/>
              </a:ext>
            </a:extLst>
          </p:cNvPr>
          <p:cNvSpPr txBox="1"/>
          <p:nvPr/>
        </p:nvSpPr>
        <p:spPr>
          <a:xfrm>
            <a:off x="8541875" y="3487275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8F81F-9573-8AB6-17AF-5776500C9A2C}"/>
              </a:ext>
            </a:extLst>
          </p:cNvPr>
          <p:cNvSpPr txBox="1"/>
          <p:nvPr/>
        </p:nvSpPr>
        <p:spPr>
          <a:xfrm>
            <a:off x="7261695" y="973030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1C3CB7-6DD8-0C3F-BCB7-C096863B2AA9}"/>
              </a:ext>
            </a:extLst>
          </p:cNvPr>
          <p:cNvCxnSpPr>
            <a:cxnSpLocks/>
          </p:cNvCxnSpPr>
          <p:nvPr/>
        </p:nvCxnSpPr>
        <p:spPr>
          <a:xfrm flipV="1">
            <a:off x="4806543" y="2941924"/>
            <a:ext cx="261401" cy="100467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57EEA-854A-19D8-6EE0-D0D6567B216F}"/>
              </a:ext>
            </a:extLst>
          </p:cNvPr>
          <p:cNvGrpSpPr/>
          <p:nvPr/>
        </p:nvGrpSpPr>
        <p:grpSpPr>
          <a:xfrm>
            <a:off x="7689233" y="2362609"/>
            <a:ext cx="1072600" cy="1206758"/>
            <a:chOff x="6403987" y="2224733"/>
            <a:chExt cx="586408" cy="63658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DF4457-E267-A0CB-9705-A671845C8AF6}"/>
                </a:ext>
              </a:extLst>
            </p:cNvPr>
            <p:cNvSpPr/>
            <p:nvPr/>
          </p:nvSpPr>
          <p:spPr>
            <a:xfrm>
              <a:off x="6403987" y="2224733"/>
              <a:ext cx="586408" cy="499194"/>
            </a:xfrm>
            <a:prstGeom prst="ellipse">
              <a:avLst/>
            </a:prstGeom>
            <a:noFill/>
            <a:ln w="571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2E5B0A-4B4E-46DC-2ECC-165B121AD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1966" y="2699808"/>
              <a:ext cx="104290" cy="161506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A21E1-841A-24AC-2B9D-7E30B6C9100B}"/>
              </a:ext>
            </a:extLst>
          </p:cNvPr>
          <p:cNvCxnSpPr>
            <a:cxnSpLocks/>
          </p:cNvCxnSpPr>
          <p:nvPr/>
        </p:nvCxnSpPr>
        <p:spPr>
          <a:xfrm flipH="1">
            <a:off x="7188878" y="1365858"/>
            <a:ext cx="145635" cy="145789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53680548"/>
      </p:ext>
    </p:extLst>
  </p:cSld>
  <p:clrMapOvr>
    <a:masterClrMapping/>
  </p:clrMapOvr>
  <p:transition spd="slow" advTm="996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420D-3814-C002-4BC8-C4CD0230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Search the ePoster showcase</a:t>
            </a:r>
            <a:endParaRPr lang="en-NL" dirty="0">
              <a:latin typeface="Ralew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7839-D00C-FA78-6F93-E3F470F20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5D0E9-E9C1-C024-DFFF-5ADF72BA586A}"/>
              </a:ext>
            </a:extLst>
          </p:cNvPr>
          <p:cNvSpPr txBox="1"/>
          <p:nvPr/>
        </p:nvSpPr>
        <p:spPr>
          <a:xfrm>
            <a:off x="343952" y="3212976"/>
            <a:ext cx="11228616" cy="3170099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Browse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by scrolling down the screen.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Search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by typing in the search box. This searches across author, title, poster number and description fields.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Search by Tags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by clicking on the Tags button and starting to type a tag name into the box that appears. Auto-suggestions will be made of any matching tags in use.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Filter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the view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by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using one of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Session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or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Category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 filter buttons.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30CFFF-B7A3-E3CC-EB89-0941FF5CF3BA}"/>
              </a:ext>
            </a:extLst>
          </p:cNvPr>
          <p:cNvGrpSpPr/>
          <p:nvPr/>
        </p:nvGrpSpPr>
        <p:grpSpPr>
          <a:xfrm>
            <a:off x="343952" y="1477644"/>
            <a:ext cx="11227571" cy="1147569"/>
            <a:chOff x="343952" y="1477644"/>
            <a:chExt cx="11227571" cy="11475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91BE0F-EC04-7CE6-9AEF-85484E67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952" y="1477644"/>
              <a:ext cx="11227571" cy="11475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2E19B0-AB22-717D-80A6-574C59EC4854}"/>
                </a:ext>
              </a:extLst>
            </p:cNvPr>
            <p:cNvSpPr/>
            <p:nvPr/>
          </p:nvSpPr>
          <p:spPr>
            <a:xfrm>
              <a:off x="10677832" y="1897626"/>
              <a:ext cx="796413" cy="294968"/>
            </a:xfrm>
            <a:prstGeom prst="rect">
              <a:avLst/>
            </a:prstGeom>
            <a:solidFill>
              <a:srgbClr val="2C3E50"/>
            </a:solidFill>
            <a:ln>
              <a:solidFill>
                <a:srgbClr val="2C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3931163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DF19-4ED2-1458-73D8-E7BD5B4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Another way to search using Tags</a:t>
            </a:r>
            <a:endParaRPr lang="en-NL" dirty="0">
              <a:latin typeface="Ralew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AC77A-810A-8772-4C87-419202522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30E0-F001-C35C-8B09-01AA4D3C3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6" b="7956"/>
          <a:stretch/>
        </p:blipFill>
        <p:spPr>
          <a:xfrm>
            <a:off x="1835768" y="1310394"/>
            <a:ext cx="4534552" cy="1054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D52DB-10DA-D588-5350-E82DD8843681}"/>
              </a:ext>
            </a:extLst>
          </p:cNvPr>
          <p:cNvSpPr txBox="1"/>
          <p:nvPr/>
        </p:nvSpPr>
        <p:spPr>
          <a:xfrm>
            <a:off x="6789123" y="4093276"/>
            <a:ext cx="407198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Raleway" pitchFamily="2" charset="0"/>
              </a:rPr>
              <a:t>Click on an </a:t>
            </a:r>
            <a:r>
              <a:rPr lang="en-GB" sz="2000" dirty="0" err="1">
                <a:latin typeface="Raleway" pitchFamily="2" charset="0"/>
              </a:rPr>
              <a:t>ePoster’s</a:t>
            </a:r>
            <a:r>
              <a:rPr lang="en-GB" sz="2000" dirty="0">
                <a:latin typeface="Raleway" pitchFamily="2" charset="0"/>
              </a:rPr>
              <a:t> tag to see only </a:t>
            </a:r>
            <a:r>
              <a:rPr lang="en-GB" sz="2000" dirty="0" err="1">
                <a:latin typeface="Raleway" pitchFamily="2" charset="0"/>
              </a:rPr>
              <a:t>ePosters</a:t>
            </a:r>
            <a:r>
              <a:rPr lang="en-GB" sz="2000" dirty="0">
                <a:latin typeface="Raleway" pitchFamily="2" charset="0"/>
              </a:rPr>
              <a:t> with the same tag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765B6-7F77-D023-EB63-3C5FEBB0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68" y="2364577"/>
            <a:ext cx="4534552" cy="27048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1B4F6-B577-3A0A-642C-F20B4C7DF10C}"/>
              </a:ext>
            </a:extLst>
          </p:cNvPr>
          <p:cNvSpPr/>
          <p:nvPr/>
        </p:nvSpPr>
        <p:spPr>
          <a:xfrm>
            <a:off x="5274956" y="4908595"/>
            <a:ext cx="462116" cy="321605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D72DF-9C6A-30B6-8F2F-C0B6F3291791}"/>
              </a:ext>
            </a:extLst>
          </p:cNvPr>
          <p:cNvCxnSpPr>
            <a:cxnSpLocks/>
            <a:stCxn id="7" idx="1"/>
            <a:endCxn id="11" idx="6"/>
          </p:cNvCxnSpPr>
          <p:nvPr/>
        </p:nvCxnSpPr>
        <p:spPr>
          <a:xfrm flipH="1">
            <a:off x="5737072" y="4577255"/>
            <a:ext cx="1052051" cy="492143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616232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3BD16-5E4C-F1E0-3D58-B791A410A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54" b="11017"/>
          <a:stretch/>
        </p:blipFill>
        <p:spPr>
          <a:xfrm>
            <a:off x="898640" y="3932474"/>
            <a:ext cx="6107379" cy="1829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4DDF19-4ED2-1458-73D8-E7BD5B4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0"/>
              </a:rPr>
              <a:t>See the full list of authors of an ePoster</a:t>
            </a:r>
            <a:endParaRPr lang="en-NL" dirty="0">
              <a:latin typeface="Ralew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AC77A-810A-8772-4C87-419202522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30E0-F001-C35C-8B09-01AA4D3C3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6" b="7956"/>
          <a:stretch/>
        </p:blipFill>
        <p:spPr>
          <a:xfrm>
            <a:off x="971462" y="1193230"/>
            <a:ext cx="5990480" cy="1392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D52DB-10DA-D588-5350-E82DD8843681}"/>
              </a:ext>
            </a:extLst>
          </p:cNvPr>
          <p:cNvSpPr txBox="1"/>
          <p:nvPr/>
        </p:nvSpPr>
        <p:spPr>
          <a:xfrm>
            <a:off x="7973961" y="2846377"/>
            <a:ext cx="4071987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Raleway" pitchFamily="2" charset="0"/>
              </a:rPr>
              <a:t>Hover over the Named Author to see the full list of authors (if this has been provided)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765B6-7F77-D023-EB63-3C5FEBB0B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650"/>
          <a:stretch/>
        </p:blipFill>
        <p:spPr>
          <a:xfrm>
            <a:off x="957633" y="2484014"/>
            <a:ext cx="6018138" cy="1448460"/>
          </a:xfrm>
          <a:prstGeom prst="rect">
            <a:avLst/>
          </a:prstGeom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1B4F6-B577-3A0A-642C-F20B4C7DF10C}"/>
              </a:ext>
            </a:extLst>
          </p:cNvPr>
          <p:cNvSpPr/>
          <p:nvPr/>
        </p:nvSpPr>
        <p:spPr>
          <a:xfrm>
            <a:off x="5402878" y="4686287"/>
            <a:ext cx="752218" cy="200346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D72DF-9C6A-30B6-8F2F-C0B6F3291791}"/>
              </a:ext>
            </a:extLst>
          </p:cNvPr>
          <p:cNvCxnSpPr>
            <a:cxnSpLocks/>
          </p:cNvCxnSpPr>
          <p:nvPr/>
        </p:nvCxnSpPr>
        <p:spPr>
          <a:xfrm flipH="1">
            <a:off x="6096000" y="4034344"/>
            <a:ext cx="1877961" cy="788981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118189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7EDB9F-8A67-4D52-8C2E-7BE546E4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253714"/>
            <a:ext cx="5851197" cy="232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Favourite (and return to) an ePoster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84432" y="6363687"/>
            <a:ext cx="477416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80F6741-D43F-0B46-B66B-0FE43EA0A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F27285-DA17-447D-880E-E7A73969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" y="2795932"/>
            <a:ext cx="829563" cy="7834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E20BE9-9008-4A87-ABA9-DA46A61DA34B}"/>
              </a:ext>
            </a:extLst>
          </p:cNvPr>
          <p:cNvSpPr/>
          <p:nvPr/>
        </p:nvSpPr>
        <p:spPr>
          <a:xfrm>
            <a:off x="6096000" y="1253714"/>
            <a:ext cx="586408" cy="49919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718D0-D922-2FED-8F05-38C133F81277}"/>
              </a:ext>
            </a:extLst>
          </p:cNvPr>
          <p:cNvSpPr txBox="1"/>
          <p:nvPr/>
        </p:nvSpPr>
        <p:spPr>
          <a:xfrm>
            <a:off x="324419" y="3837815"/>
            <a:ext cx="117594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aleway" panose="020B0503030101060003" pitchFamily="34" charset="0"/>
              </a:rPr>
              <a:t>Favourite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Raleway" panose="020B0503030101060003" pitchFamily="34" charset="0"/>
              </a:rPr>
              <a:t>Click on the </a:t>
            </a:r>
            <a:r>
              <a:rPr lang="en-GB" b="1" dirty="0">
                <a:latin typeface="Raleway" panose="020B0503030101060003" pitchFamily="34" charset="0"/>
              </a:rPr>
              <a:t>star icon </a:t>
            </a:r>
            <a:r>
              <a:rPr lang="en-GB" dirty="0">
                <a:latin typeface="Raleway" panose="020B0503030101060003" pitchFamily="34" charset="0"/>
              </a:rPr>
              <a:t> to favourite an ePoster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Raleway" panose="020B0503030101060003" pitchFamily="34" charset="0"/>
              </a:rPr>
              <a:t>You can find your Favourites later by clicking on the </a:t>
            </a:r>
            <a:r>
              <a:rPr lang="en-GB" b="1" dirty="0">
                <a:latin typeface="Raleway" panose="020B0503030101060003" pitchFamily="34" charset="0"/>
              </a:rPr>
              <a:t>More Menu          </a:t>
            </a:r>
            <a:r>
              <a:rPr lang="en-GB" dirty="0">
                <a:latin typeface="Raleway" panose="020B0503030101060003" pitchFamily="34" charset="0"/>
              </a:rPr>
              <a:t>and choosing </a:t>
            </a:r>
            <a:r>
              <a:rPr lang="en-GB" b="1" dirty="0">
                <a:latin typeface="Raleway" panose="020B0503030101060003" pitchFamily="34" charset="0"/>
              </a:rPr>
              <a:t>My Favourites</a:t>
            </a:r>
          </a:p>
          <a:p>
            <a:endParaRPr lang="en-GB" sz="2000" b="1" dirty="0">
              <a:latin typeface="Raleway" panose="020B0503030101060003" pitchFamily="34" charset="0"/>
            </a:endParaRPr>
          </a:p>
          <a:p>
            <a:r>
              <a:rPr lang="en-GB" i="1" dirty="0">
                <a:latin typeface="Raleway" panose="020B0503030101060003" pitchFamily="34" charset="0"/>
              </a:rPr>
              <a:t>You can also find a My Favourites button on the Showcase page</a:t>
            </a:r>
          </a:p>
          <a:p>
            <a:endParaRPr lang="en-GB" sz="1000" i="1" dirty="0">
              <a:latin typeface="Raleway" panose="020B0503030101060003" pitchFamily="34" charset="0"/>
            </a:endParaRPr>
          </a:p>
          <a:p>
            <a:r>
              <a:rPr lang="en-GB" i="1" dirty="0">
                <a:latin typeface="Raleway" panose="020B0503030101060003" pitchFamily="34" charset="0"/>
              </a:rPr>
              <a:t>If you are signed-in then your favourites list is saved to your account. </a:t>
            </a:r>
          </a:p>
          <a:p>
            <a:r>
              <a:rPr lang="en-GB" i="1" dirty="0">
                <a:latin typeface="Raleway" panose="020B0503030101060003" pitchFamily="34" charset="0"/>
              </a:rPr>
              <a:t>If you are not signed-in then your favourites list is saved to your current device.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72F0DF-E74E-DB0D-4603-616556B00B88}"/>
              </a:ext>
            </a:extLst>
          </p:cNvPr>
          <p:cNvSpPr/>
          <p:nvPr/>
        </p:nvSpPr>
        <p:spPr>
          <a:xfrm>
            <a:off x="8411497" y="1246150"/>
            <a:ext cx="586408" cy="49919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clock, device&#10;&#10;Description automatically generated">
            <a:extLst>
              <a:ext uri="{FF2B5EF4-FFF2-40B4-BE49-F238E27FC236}">
                <a16:creationId xmlns:a16="http://schemas.microsoft.com/office/drawing/2014/main" id="{1781F8F5-06FE-E7FD-A5A6-F7D320D19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09" y="4268100"/>
            <a:ext cx="457223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22643"/>
      </p:ext>
    </p:extLst>
  </p:cSld>
  <p:clrMapOvr>
    <a:masterClrMapping/>
  </p:clrMapOvr>
  <p:transition spd="slow" advTm="852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DE24A8F-7861-43E4-D6E9-CE061E3B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05" y="1259024"/>
            <a:ext cx="3695478" cy="33745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CFF1BD-27C7-C7BC-93A5-153393AE69B4}"/>
              </a:ext>
            </a:extLst>
          </p:cNvPr>
          <p:cNvGrpSpPr/>
          <p:nvPr/>
        </p:nvGrpSpPr>
        <p:grpSpPr>
          <a:xfrm>
            <a:off x="844517" y="1607517"/>
            <a:ext cx="4724390" cy="2040293"/>
            <a:chOff x="844517" y="1607517"/>
            <a:chExt cx="4724390" cy="20402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F9FCEA-9710-4016-802F-623A708DB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517" y="1607517"/>
              <a:ext cx="4724390" cy="20402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BEB093-A970-E0DE-5068-1A8BAFF71AE9}"/>
                </a:ext>
              </a:extLst>
            </p:cNvPr>
            <p:cNvSpPr/>
            <p:nvPr/>
          </p:nvSpPr>
          <p:spPr>
            <a:xfrm>
              <a:off x="4581832" y="1924239"/>
              <a:ext cx="838056" cy="20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an ePoster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84432" y="6363687"/>
            <a:ext cx="477416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80F6741-D43F-0B46-B66B-0FE43EA0A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3534D-3F6B-4B72-9774-A458ED805C18}"/>
              </a:ext>
            </a:extLst>
          </p:cNvPr>
          <p:cNvSpPr txBox="1"/>
          <p:nvPr/>
        </p:nvSpPr>
        <p:spPr>
          <a:xfrm>
            <a:off x="844516" y="4224220"/>
            <a:ext cx="1106323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  <a:buFont typeface="+mj-lt"/>
              <a:buAutoNum type="arabicPeriod"/>
            </a:pPr>
            <a:r>
              <a:rPr lang="en-GB" sz="2000" dirty="0">
                <a:latin typeface="Raleway" panose="020B0503030101060003" pitchFamily="34" charset="0"/>
              </a:rPr>
              <a:t>Click on the </a:t>
            </a:r>
            <a:r>
              <a:rPr lang="en-GB" sz="2000" dirty="0" err="1">
                <a:latin typeface="Raleway" panose="020B0503030101060003" pitchFamily="34" charset="0"/>
              </a:rPr>
              <a:t>ePoster’s</a:t>
            </a:r>
            <a:r>
              <a:rPr lang="en-GB" sz="2000" dirty="0">
                <a:latin typeface="Raleway" panose="020B0503030101060003" pitchFamily="34" charset="0"/>
              </a:rPr>
              <a:t> </a:t>
            </a:r>
            <a:r>
              <a:rPr lang="en-GB" sz="2000" b="1" dirty="0">
                <a:latin typeface="Raleway" panose="020B0503030101060003" pitchFamily="34" charset="0"/>
              </a:rPr>
              <a:t>More Menu</a:t>
            </a:r>
            <a:r>
              <a:rPr lang="en-GB" sz="2000" b="1" dirty="0">
                <a:solidFill>
                  <a:schemeClr val="accent2"/>
                </a:solidFill>
                <a:latin typeface="Raleway" panose="020B0503030101060003" pitchFamily="34" charset="0"/>
              </a:rPr>
              <a:t> 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</a:pPr>
            <a:r>
              <a:rPr lang="en-GB" sz="2000" dirty="0">
                <a:latin typeface="Raleway" panose="020B0503030101060003" pitchFamily="34" charset="0"/>
              </a:rPr>
              <a:t>Choose </a:t>
            </a:r>
            <a:r>
              <a:rPr lang="en-GB" sz="2000" b="1" dirty="0">
                <a:latin typeface="Raleway" panose="020B0503030101060003" pitchFamily="34" charset="0"/>
              </a:rPr>
              <a:t>Share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</a:pPr>
            <a:r>
              <a:rPr lang="en-GB" sz="2000" dirty="0">
                <a:latin typeface="Raleway" panose="020B0503030101060003" pitchFamily="34" charset="0"/>
              </a:rPr>
              <a:t>Here you can see and copy the </a:t>
            </a:r>
            <a:r>
              <a:rPr lang="en-GB" sz="2000" dirty="0" err="1">
                <a:latin typeface="Raleway" panose="020B0503030101060003" pitchFamily="34" charset="0"/>
              </a:rPr>
              <a:t>ePoster’s</a:t>
            </a:r>
            <a:r>
              <a:rPr lang="en-GB" sz="2000" dirty="0">
                <a:latin typeface="Raleway" panose="020B0503030101060003" pitchFamily="34" charset="0"/>
              </a:rPr>
              <a:t> unique </a:t>
            </a:r>
            <a:r>
              <a:rPr lang="en-GB" sz="2000" b="1" dirty="0">
                <a:latin typeface="Raleway" panose="020B0503030101060003" pitchFamily="34" charset="0"/>
              </a:rPr>
              <a:t>QR code</a:t>
            </a:r>
            <a:r>
              <a:rPr lang="en-GB" sz="2000" dirty="0">
                <a:latin typeface="Raleway" panose="020B0503030101060003" pitchFamily="34" charset="0"/>
              </a:rPr>
              <a:t> and </a:t>
            </a:r>
            <a:r>
              <a:rPr lang="en-GB" sz="2000" b="1" dirty="0">
                <a:latin typeface="Raleway" panose="020B0503030101060003" pitchFamily="34" charset="0"/>
              </a:rPr>
              <a:t>web address </a:t>
            </a:r>
            <a:r>
              <a:rPr lang="en-GB" sz="2000" dirty="0">
                <a:latin typeface="Raleway" panose="020B0503030101060003" pitchFamily="34" charset="0"/>
              </a:rPr>
              <a:t>(weblink) 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</a:pPr>
            <a:r>
              <a:rPr lang="en-GB" sz="2000" dirty="0">
                <a:latin typeface="Raleway" panose="020B0503030101060003" pitchFamily="34" charset="0"/>
              </a:rPr>
              <a:t>You can also share the ePoster’s weblink to </a:t>
            </a:r>
            <a:r>
              <a:rPr lang="en-GB" sz="2000" b="1" dirty="0">
                <a:latin typeface="Raleway" panose="020B0503030101060003" pitchFamily="34" charset="0"/>
              </a:rPr>
              <a:t>Twitter </a:t>
            </a:r>
            <a:r>
              <a:rPr lang="en-GB" sz="2000" dirty="0">
                <a:latin typeface="Raleway" panose="020B0503030101060003" pitchFamily="34" charset="0"/>
              </a:rPr>
              <a:t>or</a:t>
            </a:r>
            <a:r>
              <a:rPr lang="en-GB" sz="2000" b="1" dirty="0">
                <a:latin typeface="Raleway" panose="020B0503030101060003" pitchFamily="34" charset="0"/>
              </a:rPr>
              <a:t> LinkedIn</a:t>
            </a:r>
          </a:p>
          <a:p>
            <a:pPr>
              <a:spcAft>
                <a:spcPts val="400"/>
              </a:spcAft>
            </a:pPr>
            <a:endParaRPr lang="en-GB" sz="2000" b="1" dirty="0">
              <a:solidFill>
                <a:schemeClr val="accent2"/>
              </a:solidFill>
              <a:latin typeface="Raleway" panose="020B05030301010600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85C692-0C36-4C06-B1D4-7246F62BADB5}"/>
              </a:ext>
            </a:extLst>
          </p:cNvPr>
          <p:cNvSpPr/>
          <p:nvPr/>
        </p:nvSpPr>
        <p:spPr>
          <a:xfrm>
            <a:off x="5261614" y="1492191"/>
            <a:ext cx="451606" cy="43204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A9F54A-62BC-48C4-B61C-82414E0E1551}"/>
              </a:ext>
            </a:extLst>
          </p:cNvPr>
          <p:cNvSpPr/>
          <p:nvPr/>
        </p:nvSpPr>
        <p:spPr>
          <a:xfrm>
            <a:off x="4449160" y="2333551"/>
            <a:ext cx="936104" cy="31797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96058C-F646-4C83-96A3-1AB574E81FAA}"/>
              </a:ext>
            </a:extLst>
          </p:cNvPr>
          <p:cNvCxnSpPr/>
          <p:nvPr/>
        </p:nvCxnSpPr>
        <p:spPr>
          <a:xfrm>
            <a:off x="6370320" y="2438139"/>
            <a:ext cx="548640" cy="0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5A0AA8-71E9-4E4A-9340-0B50ECA2FEC6}"/>
              </a:ext>
            </a:extLst>
          </p:cNvPr>
          <p:cNvSpPr txBox="1"/>
          <p:nvPr/>
        </p:nvSpPr>
        <p:spPr>
          <a:xfrm>
            <a:off x="5806207" y="1159106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FD5660-090B-4EA4-9880-A2992101C825}"/>
              </a:ext>
            </a:extLst>
          </p:cNvPr>
          <p:cNvCxnSpPr>
            <a:cxnSpLocks/>
          </p:cNvCxnSpPr>
          <p:nvPr/>
        </p:nvCxnSpPr>
        <p:spPr>
          <a:xfrm flipV="1">
            <a:off x="5640499" y="1418238"/>
            <a:ext cx="174890" cy="136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2A7805-4EE5-447E-8069-E2B6EB858328}"/>
              </a:ext>
            </a:extLst>
          </p:cNvPr>
          <p:cNvSpPr txBox="1"/>
          <p:nvPr/>
        </p:nvSpPr>
        <p:spPr>
          <a:xfrm>
            <a:off x="5723723" y="2132980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FB0E2-60D0-4F32-B9FD-8C2B7940317D}"/>
              </a:ext>
            </a:extLst>
          </p:cNvPr>
          <p:cNvCxnSpPr>
            <a:cxnSpLocks/>
          </p:cNvCxnSpPr>
          <p:nvPr/>
        </p:nvCxnSpPr>
        <p:spPr>
          <a:xfrm flipV="1">
            <a:off x="5369957" y="2404547"/>
            <a:ext cx="298554" cy="4736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EA2ADE-D513-4E80-ADD5-B61C14BB1280}"/>
              </a:ext>
            </a:extLst>
          </p:cNvPr>
          <p:cNvSpPr/>
          <p:nvPr/>
        </p:nvSpPr>
        <p:spPr>
          <a:xfrm>
            <a:off x="8631242" y="2444036"/>
            <a:ext cx="1712291" cy="196276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2B7F08-1624-44ED-8E65-C03E69E8836C}"/>
              </a:ext>
            </a:extLst>
          </p:cNvPr>
          <p:cNvCxnSpPr>
            <a:cxnSpLocks/>
          </p:cNvCxnSpPr>
          <p:nvPr/>
        </p:nvCxnSpPr>
        <p:spPr>
          <a:xfrm>
            <a:off x="10343533" y="3167745"/>
            <a:ext cx="3879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35E99E-E55E-4132-97D5-8FACF9CFB27A}"/>
              </a:ext>
            </a:extLst>
          </p:cNvPr>
          <p:cNvSpPr txBox="1"/>
          <p:nvPr/>
        </p:nvSpPr>
        <p:spPr>
          <a:xfrm>
            <a:off x="10781749" y="2916701"/>
            <a:ext cx="3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5D7EA5F-699B-4018-8D07-59D3F968BD5C}"/>
              </a:ext>
            </a:extLst>
          </p:cNvPr>
          <p:cNvSpPr/>
          <p:nvPr/>
        </p:nvSpPr>
        <p:spPr>
          <a:xfrm>
            <a:off x="8826665" y="1670479"/>
            <a:ext cx="887606" cy="41395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47D69E-E996-405C-8BA8-F6CA7620A595}"/>
              </a:ext>
            </a:extLst>
          </p:cNvPr>
          <p:cNvCxnSpPr>
            <a:cxnSpLocks/>
          </p:cNvCxnSpPr>
          <p:nvPr/>
        </p:nvCxnSpPr>
        <p:spPr>
          <a:xfrm>
            <a:off x="8631242" y="1846913"/>
            <a:ext cx="2113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D93B7B6-30AB-4E16-AE26-94F09927B330}"/>
              </a:ext>
            </a:extLst>
          </p:cNvPr>
          <p:cNvSpPr txBox="1"/>
          <p:nvPr/>
        </p:nvSpPr>
        <p:spPr>
          <a:xfrm>
            <a:off x="8306787" y="1635599"/>
            <a:ext cx="34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4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</p:txBody>
      </p:sp>
      <p:pic>
        <p:nvPicPr>
          <p:cNvPr id="15" name="Picture 14" descr="A picture containing text, clock, device&#10;&#10;Description automatically generated">
            <a:extLst>
              <a:ext uri="{FF2B5EF4-FFF2-40B4-BE49-F238E27FC236}">
                <a16:creationId xmlns:a16="http://schemas.microsoft.com/office/drawing/2014/main" id="{65F44066-F590-4737-EF12-A30F2D15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888" y="4073457"/>
            <a:ext cx="457223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4202"/>
      </p:ext>
    </p:extLst>
  </p:cSld>
  <p:clrMapOvr>
    <a:masterClrMapping/>
  </p:clrMapOvr>
  <p:transition spd="slow" advTm="701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E0F4229-F15B-6FE8-3A74-951BDC20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592" y="1723721"/>
            <a:ext cx="2680065" cy="20801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3977B0-2545-A407-C08D-6ED37C9A8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6" b="7956"/>
          <a:stretch/>
        </p:blipFill>
        <p:spPr>
          <a:xfrm>
            <a:off x="921464" y="1075164"/>
            <a:ext cx="4534552" cy="10541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92A34A-5DA9-1013-551E-983C5637D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64" y="2129347"/>
            <a:ext cx="4534552" cy="27048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DE985-C1E0-CFE7-E569-4B18A383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163566"/>
            <a:ext cx="11543071" cy="631563"/>
          </a:xfrm>
        </p:spPr>
        <p:txBody>
          <a:bodyPr>
            <a:normAutofit fontScale="90000"/>
          </a:bodyPr>
          <a:lstStyle/>
          <a:p>
            <a:r>
              <a:rPr lang="en-GB" dirty="0"/>
              <a:t>Finding an </a:t>
            </a:r>
            <a:r>
              <a:rPr lang="en-GB" dirty="0" err="1"/>
              <a:t>ePoster’s</a:t>
            </a:r>
            <a:r>
              <a:rPr lang="en-GB" dirty="0"/>
              <a:t> QR code &amp; weblink from the showcase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5F185-BBF2-E824-B94C-59870CEF5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5D4D-CE79-A24C-B795-C0FDC57E59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BFBA3-A5F9-955E-5278-B6B013F81155}"/>
              </a:ext>
            </a:extLst>
          </p:cNvPr>
          <p:cNvSpPr txBox="1"/>
          <p:nvPr/>
        </p:nvSpPr>
        <p:spPr>
          <a:xfrm>
            <a:off x="513062" y="4953973"/>
            <a:ext cx="1130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Click on the QR icon on the ePoster in the showcase. It will open a window showing you the QR code and web address for that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ePoster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You click on the QR code to download that image to share with others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</a:rPr>
              <a:t>You can highlight and copy the weblink to share with others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8393B8-B11A-92F6-10D7-787D057CB5B1}"/>
              </a:ext>
            </a:extLst>
          </p:cNvPr>
          <p:cNvSpPr/>
          <p:nvPr/>
        </p:nvSpPr>
        <p:spPr>
          <a:xfrm>
            <a:off x="5167937" y="3380361"/>
            <a:ext cx="216024" cy="288286"/>
          </a:xfrm>
          <a:prstGeom prst="ellips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629A3-513C-7BEE-2796-188328F51064}"/>
              </a:ext>
            </a:extLst>
          </p:cNvPr>
          <p:cNvCxnSpPr>
            <a:cxnSpLocks/>
          </p:cNvCxnSpPr>
          <p:nvPr/>
        </p:nvCxnSpPr>
        <p:spPr>
          <a:xfrm flipV="1">
            <a:off x="5356040" y="3302267"/>
            <a:ext cx="414563" cy="17949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93D156-3568-D5A7-CA76-088B4B81EEDD}"/>
              </a:ext>
            </a:extLst>
          </p:cNvPr>
          <p:cNvSpPr txBox="1"/>
          <p:nvPr/>
        </p:nvSpPr>
        <p:spPr>
          <a:xfrm>
            <a:off x="5782135" y="2909821"/>
            <a:ext cx="4145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2EB53C-623C-4015-8520-067B83D6C839}"/>
              </a:ext>
            </a:extLst>
          </p:cNvPr>
          <p:cNvSpPr/>
          <p:nvPr/>
        </p:nvSpPr>
        <p:spPr>
          <a:xfrm>
            <a:off x="7426453" y="2129346"/>
            <a:ext cx="1139837" cy="1237603"/>
          </a:xfrm>
          <a:prstGeom prst="ellips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7C67EB-001D-C635-B471-29FD7117795F}"/>
              </a:ext>
            </a:extLst>
          </p:cNvPr>
          <p:cNvCxnSpPr>
            <a:cxnSpLocks/>
          </p:cNvCxnSpPr>
          <p:nvPr/>
        </p:nvCxnSpPr>
        <p:spPr>
          <a:xfrm>
            <a:off x="8001133" y="3366949"/>
            <a:ext cx="0" cy="287861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E08D5B-8EF5-28C9-483A-580B1CFA8961}"/>
              </a:ext>
            </a:extLst>
          </p:cNvPr>
          <p:cNvSpPr txBox="1"/>
          <p:nvPr/>
        </p:nvSpPr>
        <p:spPr>
          <a:xfrm>
            <a:off x="8019728" y="3447619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E8015B-3A03-4DB4-8808-4341C8054FC0}"/>
              </a:ext>
            </a:extLst>
          </p:cNvPr>
          <p:cNvSpPr/>
          <p:nvPr/>
        </p:nvSpPr>
        <p:spPr>
          <a:xfrm>
            <a:off x="8716373" y="2529427"/>
            <a:ext cx="1011384" cy="272764"/>
          </a:xfrm>
          <a:prstGeom prst="ellips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227FAA-0078-BA24-1F0F-A634A530072A}"/>
              </a:ext>
            </a:extLst>
          </p:cNvPr>
          <p:cNvCxnSpPr>
            <a:cxnSpLocks/>
          </p:cNvCxnSpPr>
          <p:nvPr/>
        </p:nvCxnSpPr>
        <p:spPr>
          <a:xfrm flipV="1">
            <a:off x="9728500" y="2529427"/>
            <a:ext cx="541444" cy="106447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73939C-D1CF-5408-4584-8AC935227BB2}"/>
              </a:ext>
            </a:extLst>
          </p:cNvPr>
          <p:cNvSpPr txBox="1"/>
          <p:nvPr/>
        </p:nvSpPr>
        <p:spPr>
          <a:xfrm>
            <a:off x="10269944" y="2341405"/>
            <a:ext cx="762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Raleway" pitchFamily="2" charset="0"/>
              </a:rPr>
              <a:t>3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A06F63-BC7B-4511-C662-8E9D289F2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499" y="3308019"/>
            <a:ext cx="502964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96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791</Words>
  <Application>Microsoft Office PowerPoint</Application>
  <PresentationFormat>Widescreen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Calibri</vt:lpstr>
      <vt:lpstr>Helvetica Neue Light</vt:lpstr>
      <vt:lpstr>Helvetica Neue Medium</vt:lpstr>
      <vt:lpstr>Helvetica Neue Thin</vt:lpstr>
      <vt:lpstr>Raleway</vt:lpstr>
      <vt:lpstr>Raleway Light</vt:lpstr>
      <vt:lpstr>Raleway Medium</vt:lpstr>
      <vt:lpstr>Raleway SemiBold</vt:lpstr>
      <vt:lpstr>Office Theme</vt:lpstr>
      <vt:lpstr>PowerPoint Presentation</vt:lpstr>
      <vt:lpstr>Explore the rich ePosters</vt:lpstr>
      <vt:lpstr>Open and explore an ePoster from the Showcase</vt:lpstr>
      <vt:lpstr>Search the ePoster showcase</vt:lpstr>
      <vt:lpstr>Another way to search using Tags</vt:lpstr>
      <vt:lpstr>See the full list of authors of an ePoster</vt:lpstr>
      <vt:lpstr>Favourite (and return to) an ePoster</vt:lpstr>
      <vt:lpstr>Sharing an ePoster</vt:lpstr>
      <vt:lpstr>Finding an ePoster’s QR code &amp; weblink from the showcase</vt:lpstr>
      <vt:lpstr>Post comments or questions on an ePoster</vt:lpstr>
      <vt:lpstr>Get notifications of new chat messages</vt:lpstr>
      <vt:lpstr>Benefits of signing-in </vt:lpstr>
      <vt:lpstr>Open and explore an ePoster from the summary poster wall</vt:lpstr>
      <vt:lpstr>Push notifications using the Learning Toolbox App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Peffer</dc:creator>
  <cp:lastModifiedBy>Tamsin Treasure-Jones</cp:lastModifiedBy>
  <cp:revision>163</cp:revision>
  <cp:lastPrinted>2019-07-04T17:08:04Z</cp:lastPrinted>
  <dcterms:created xsi:type="dcterms:W3CDTF">2019-07-03T17:19:43Z</dcterms:created>
  <dcterms:modified xsi:type="dcterms:W3CDTF">2023-07-27T11:35:05Z</dcterms:modified>
</cp:coreProperties>
</file>